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58" r:id="rId5"/>
    <p:sldId id="266" r:id="rId6"/>
    <p:sldId id="259" r:id="rId7"/>
    <p:sldId id="261" r:id="rId8"/>
    <p:sldId id="260" r:id="rId9"/>
    <p:sldId id="262" r:id="rId10"/>
    <p:sldId id="267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list=PL7AGYD7m3xZWZ90h-mOOExb6GBEZ1_X4C&amp;v=UwvYuG5PZ_Q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itzendinggemist.net/aflevering/153965/Editie_Nl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Intensieve begeleiding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Les 2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751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Gedragstherapie </a:t>
            </a:r>
          </a:p>
          <a:p>
            <a:r>
              <a:rPr lang="nl-NL" dirty="0"/>
              <a:t>Weghalen secundaire ‘’winst’’ die aan de klachten gekoppeld </a:t>
            </a:r>
            <a:r>
              <a:rPr lang="nl-NL" dirty="0" smtClean="0"/>
              <a:t>word</a:t>
            </a:r>
          </a:p>
          <a:p>
            <a:r>
              <a:rPr lang="nl-NL" dirty="0" smtClean="0"/>
              <a:t>Gericht op familie en naasten </a:t>
            </a:r>
          </a:p>
          <a:p>
            <a:r>
              <a:rPr lang="nl-NL" dirty="0" smtClean="0"/>
              <a:t>Herstructureren opvattingen</a:t>
            </a:r>
          </a:p>
          <a:p>
            <a:r>
              <a:rPr lang="nl-NL" dirty="0" smtClean="0"/>
              <a:t>Serieus nemen klachten en risico taxeren </a:t>
            </a:r>
          </a:p>
          <a:p>
            <a:endParaRPr lang="nl-NL" dirty="0"/>
          </a:p>
          <a:p>
            <a:r>
              <a:rPr lang="nl-NL" dirty="0" smtClean="0"/>
              <a:t>Zeer complexe stoornissen waarvan nog niet met zekerheid een wetenschappelijke aanpak bewezen is</a:t>
            </a:r>
          </a:p>
        </p:txBody>
      </p:sp>
    </p:spTree>
    <p:extLst>
      <p:ext uri="{BB962C8B-B14F-4D97-AF65-F5344CB8AC3E}">
        <p14:creationId xmlns:p14="http://schemas.microsoft.com/office/powerpoint/2010/main" val="8827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‘’Behandeling’’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www.youtube.com/watch?list=PL7AGYD7m3xZWZ90h-mOOExb6GBEZ1_X4C&amp;v=UwvYuG5PZ_Q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Hoe ga je om met een cliënt die vermoedelijke een </a:t>
            </a:r>
            <a:r>
              <a:rPr lang="nl-NL" dirty="0" err="1" smtClean="0"/>
              <a:t>somatoforme</a:t>
            </a:r>
            <a:r>
              <a:rPr lang="nl-NL" dirty="0" smtClean="0"/>
              <a:t> stoornis heeft?</a:t>
            </a:r>
          </a:p>
          <a:p>
            <a:r>
              <a:rPr lang="nl-NL" dirty="0" smtClean="0"/>
              <a:t>Let op de volgende punten: wat doe de psychiater? Waarom zou ze dat doen?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639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Werk in drietallen, jullie draaien telkens door </a:t>
            </a:r>
          </a:p>
          <a:p>
            <a:r>
              <a:rPr lang="nl-NL" dirty="0" smtClean="0"/>
              <a:t>1 van jullie is cliënt, 1 hulpverlener en 1 observeert</a:t>
            </a:r>
          </a:p>
          <a:p>
            <a:r>
              <a:rPr lang="nl-NL" dirty="0" smtClean="0"/>
              <a:t>De cliënt krijgt een rolomschrijving die hij of zij uitvoert </a:t>
            </a:r>
          </a:p>
          <a:p>
            <a:r>
              <a:rPr lang="nl-NL" dirty="0" smtClean="0"/>
              <a:t>De hulpverlener gaat in gesprek met de cliënt. Het doel is om het toekomstperspectief te verbeteren</a:t>
            </a:r>
            <a:r>
              <a:rPr lang="nl-NL" dirty="0"/>
              <a:t> </a:t>
            </a:r>
            <a:r>
              <a:rPr lang="nl-NL" dirty="0" smtClean="0"/>
              <a:t>en de cliënt vertrouwen in zichzelf te laten krijgen. </a:t>
            </a:r>
          </a:p>
          <a:p>
            <a:r>
              <a:rPr lang="nl-NL" dirty="0" smtClean="0"/>
              <a:t>Na elk gesprek draaien jullie door </a:t>
            </a:r>
          </a:p>
          <a:p>
            <a:endParaRPr lang="nl-NL" dirty="0"/>
          </a:p>
          <a:p>
            <a:r>
              <a:rPr lang="nl-NL" dirty="0" smtClean="0"/>
              <a:t>Overleg nadat iedereen is geweest hoe het voor jou was om cliënt te zijn. Voelde je je begrepen? </a:t>
            </a:r>
          </a:p>
          <a:p>
            <a:r>
              <a:rPr lang="nl-NL" dirty="0" smtClean="0"/>
              <a:t>Hoe was het om hulpverlener te zijn, wat dacht je toen je in gesprek was?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79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Vorige week </a:t>
            </a:r>
          </a:p>
          <a:p>
            <a:r>
              <a:rPr lang="nl-NL" dirty="0" smtClean="0"/>
              <a:t>Somatische symptoomstoornis </a:t>
            </a:r>
          </a:p>
          <a:p>
            <a:r>
              <a:rPr lang="nl-NL" dirty="0" smtClean="0"/>
              <a:t>Opdracht </a:t>
            </a:r>
          </a:p>
          <a:p>
            <a:r>
              <a:rPr lang="nl-NL" dirty="0" smtClean="0"/>
              <a:t>Afsluiting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939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Opstarten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https://www.uitzendinggemist.net/aflevering/153965/Editie_Nl.html</a:t>
            </a:r>
            <a:r>
              <a:rPr lang="nl-NL" dirty="0" smtClean="0">
                <a:hlinkClick r:id="rId2"/>
              </a:rPr>
              <a:t>#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390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Belangrijke begrippen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betekenen de volgende begrippen:</a:t>
            </a:r>
          </a:p>
          <a:p>
            <a:pPr lvl="1"/>
            <a:r>
              <a:rPr lang="nl-NL" dirty="0" smtClean="0"/>
              <a:t>DSM IV en DSM V</a:t>
            </a:r>
          </a:p>
          <a:p>
            <a:pPr lvl="1"/>
            <a:r>
              <a:rPr lang="nl-NL" dirty="0" smtClean="0"/>
              <a:t>Somatisch </a:t>
            </a:r>
          </a:p>
          <a:p>
            <a:pPr lvl="1"/>
            <a:r>
              <a:rPr lang="nl-NL" dirty="0" smtClean="0"/>
              <a:t>Psychosomatiek</a:t>
            </a:r>
          </a:p>
          <a:p>
            <a:pPr lvl="1"/>
            <a:r>
              <a:rPr lang="nl-NL" dirty="0" smtClean="0"/>
              <a:t>Co morbiditeit </a:t>
            </a:r>
          </a:p>
          <a:p>
            <a:pPr lvl="1"/>
            <a:r>
              <a:rPr lang="nl-NL" dirty="0" smtClean="0"/>
              <a:t>Hypochondrie</a:t>
            </a:r>
          </a:p>
          <a:p>
            <a:pPr lvl="1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028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Somatoforme</a:t>
            </a:r>
            <a:r>
              <a:rPr lang="nl-NL" dirty="0" smtClean="0"/>
              <a:t> en nagebootste stoornissen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Verschillende soorten stoornissen:</a:t>
            </a:r>
          </a:p>
          <a:p>
            <a:pPr lvl="1"/>
            <a:r>
              <a:rPr lang="nl-NL" dirty="0" smtClean="0"/>
              <a:t>Syndroom van </a:t>
            </a:r>
            <a:r>
              <a:rPr lang="nl-NL" dirty="0" err="1" smtClean="0"/>
              <a:t>Münchausen</a:t>
            </a:r>
            <a:r>
              <a:rPr lang="nl-NL" dirty="0" smtClean="0"/>
              <a:t> (</a:t>
            </a:r>
            <a:r>
              <a:rPr lang="nl-NL" dirty="0" err="1" smtClean="0"/>
              <a:t>by</a:t>
            </a:r>
            <a:r>
              <a:rPr lang="nl-NL" dirty="0" smtClean="0"/>
              <a:t> proxy)</a:t>
            </a:r>
          </a:p>
          <a:p>
            <a:pPr lvl="1"/>
            <a:r>
              <a:rPr lang="nl-NL" dirty="0" smtClean="0"/>
              <a:t>Conversiestoornis</a:t>
            </a:r>
          </a:p>
          <a:p>
            <a:pPr lvl="1"/>
            <a:r>
              <a:rPr lang="nl-NL" dirty="0" smtClean="0"/>
              <a:t>Hypochondrie</a:t>
            </a:r>
          </a:p>
          <a:p>
            <a:pPr lvl="1"/>
            <a:r>
              <a:rPr lang="nl-NL" dirty="0" smtClean="0"/>
              <a:t>Verstoorde lichaamsbeleving</a:t>
            </a:r>
          </a:p>
          <a:p>
            <a:pPr lvl="1"/>
            <a:r>
              <a:rPr lang="nl-NL" dirty="0" smtClean="0"/>
              <a:t>Pijnstoornis</a:t>
            </a:r>
          </a:p>
          <a:p>
            <a:pPr lvl="1"/>
            <a:r>
              <a:rPr lang="nl-NL" b="1" dirty="0" smtClean="0"/>
              <a:t>Somatisatiestoornis (somatische symptoomstoornis)</a:t>
            </a:r>
          </a:p>
        </p:txBody>
      </p:sp>
    </p:spTree>
    <p:extLst>
      <p:ext uri="{BB962C8B-B14F-4D97-AF65-F5344CB8AC3E}">
        <p14:creationId xmlns:p14="http://schemas.microsoft.com/office/powerpoint/2010/main" val="347235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212800"/>
          </a:xfrm>
        </p:spPr>
        <p:txBody>
          <a:bodyPr/>
          <a:lstStyle/>
          <a:p>
            <a:r>
              <a:rPr lang="nl-NL" dirty="0" smtClean="0"/>
              <a:t>Kenmerken somatische symptoomstoornis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Lichamelijke klachten </a:t>
            </a:r>
          </a:p>
          <a:p>
            <a:r>
              <a:rPr lang="nl-NL" dirty="0" smtClean="0"/>
              <a:t>Onverklaarbaar na medisch onderzoek </a:t>
            </a:r>
          </a:p>
          <a:p>
            <a:r>
              <a:rPr lang="nl-NL" dirty="0" smtClean="0"/>
              <a:t>Vermoedelijk onderliggende psychische aandoening of ziekte </a:t>
            </a:r>
          </a:p>
          <a:p>
            <a:r>
              <a:rPr lang="nl-NL" dirty="0" smtClean="0"/>
              <a:t>Vaak onsamenhangende symptomen </a:t>
            </a:r>
          </a:p>
          <a:p>
            <a:r>
              <a:rPr lang="nl-NL" dirty="0" smtClean="0"/>
              <a:t>Soms psychosomatische problematiek </a:t>
            </a:r>
          </a:p>
          <a:p>
            <a:r>
              <a:rPr lang="nl-NL" dirty="0" smtClean="0"/>
              <a:t>Onderdrukte gevoelens of gedachten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09678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Symptomen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Veel lichamelijke klachten (denk aan: gewrichtspijn, last van organen, problemen met het hebben van seks, flauwvallen, krachtverlies etc.)</a:t>
            </a:r>
          </a:p>
          <a:p>
            <a:r>
              <a:rPr lang="nl-NL" dirty="0" smtClean="0"/>
              <a:t>Focus ligt op het behandelen van lichamelijke klachten </a:t>
            </a:r>
          </a:p>
          <a:p>
            <a:r>
              <a:rPr lang="nl-NL" dirty="0" smtClean="0"/>
              <a:t>Cliënten zijn vaak niet gemotiveerd om psychische hulp te krijgen </a:t>
            </a:r>
          </a:p>
          <a:p>
            <a:r>
              <a:rPr lang="nl-NL" dirty="0" smtClean="0"/>
              <a:t>Excessieve gedachten of gevoelens over het ziektebeeld:</a:t>
            </a:r>
          </a:p>
          <a:p>
            <a:pPr lvl="1"/>
            <a:r>
              <a:rPr lang="nl-NL" dirty="0"/>
              <a:t>a. disproportionele en persisterende gedachten over de ernst van de klachten.</a:t>
            </a:r>
            <a:br>
              <a:rPr lang="nl-NL" dirty="0"/>
            </a:br>
            <a:r>
              <a:rPr lang="nl-NL" dirty="0"/>
              <a:t>b. een persisterende hoge mate van ongerustheid over de gezondheid of de klachten.</a:t>
            </a:r>
            <a:br>
              <a:rPr lang="nl-NL" dirty="0"/>
            </a:br>
            <a:r>
              <a:rPr lang="nl-NL" dirty="0"/>
              <a:t>c. het excessief veel tijd en energie besteden aan deze klachten of aan de zorgen over de gezondheid</a:t>
            </a:r>
            <a:r>
              <a:rPr lang="nl-NL" dirty="0" smtClean="0"/>
              <a:t>.</a:t>
            </a:r>
          </a:p>
          <a:p>
            <a:pPr marL="457200" lvl="1" indent="0">
              <a:buNone/>
            </a:pP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De mate van de stoornis uit zich in: licht, matig en ernstig </a:t>
            </a:r>
          </a:p>
        </p:txBody>
      </p:sp>
    </p:spTree>
    <p:extLst>
      <p:ext uri="{BB962C8B-B14F-4D97-AF65-F5344CB8AC3E}">
        <p14:creationId xmlns:p14="http://schemas.microsoft.com/office/powerpoint/2010/main" val="122178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Verband ziektebeeld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Vrouwen (traumatisch verleden)</a:t>
            </a:r>
          </a:p>
          <a:p>
            <a:r>
              <a:rPr lang="nl-NL" dirty="0" smtClean="0"/>
              <a:t>Co morbiditeit met een stemmingsstoornis of angststoornis </a:t>
            </a:r>
          </a:p>
          <a:p>
            <a:r>
              <a:rPr lang="nl-NL" dirty="0" smtClean="0"/>
              <a:t>Cliënten met een laag </a:t>
            </a:r>
            <a:r>
              <a:rPr lang="nl-NL" dirty="0" err="1" smtClean="0"/>
              <a:t>sociaal-economische</a:t>
            </a:r>
            <a:r>
              <a:rPr lang="nl-NL" dirty="0" smtClean="0"/>
              <a:t> status</a:t>
            </a:r>
          </a:p>
          <a:p>
            <a:r>
              <a:rPr lang="nl-NL" dirty="0" smtClean="0"/>
              <a:t>Cliënten die een traumatische ervaring hebben meegemaakt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58876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Aandachtspunten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Klachten worden niet expres bedacht </a:t>
            </a:r>
          </a:p>
          <a:p>
            <a:r>
              <a:rPr lang="nl-NL" dirty="0" smtClean="0"/>
              <a:t>Rol omgeving van de cliënt </a:t>
            </a:r>
          </a:p>
          <a:p>
            <a:r>
              <a:rPr lang="nl-NL" dirty="0" smtClean="0"/>
              <a:t>Serieus nemen </a:t>
            </a:r>
          </a:p>
          <a:p>
            <a:r>
              <a:rPr lang="nl-NL" dirty="0" smtClean="0"/>
              <a:t>Verloop van tijd </a:t>
            </a:r>
          </a:p>
          <a:p>
            <a:r>
              <a:rPr lang="nl-NL" dirty="0" smtClean="0"/>
              <a:t>Verkeerde medicatie of behandeling 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03600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eerbaar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TM03457503[[fn=Citeerbaar]]</Template>
  <TotalTime>1763</TotalTime>
  <Words>376</Words>
  <Application>Microsoft Office PowerPoint</Application>
  <PresentationFormat>Breedbeeld</PresentationFormat>
  <Paragraphs>71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Century Gothic</vt:lpstr>
      <vt:lpstr>Wingdings 2</vt:lpstr>
      <vt:lpstr>Citeerbaar</vt:lpstr>
      <vt:lpstr>Intensieve begeleiding </vt:lpstr>
      <vt:lpstr>Wat gaan we doen?</vt:lpstr>
      <vt:lpstr>Opstarten</vt:lpstr>
      <vt:lpstr>Belangrijke begrippen </vt:lpstr>
      <vt:lpstr>Somatoforme en nagebootste stoornissen</vt:lpstr>
      <vt:lpstr>Kenmerken somatische symptoomstoornis  </vt:lpstr>
      <vt:lpstr>Symptomen  </vt:lpstr>
      <vt:lpstr>Verband ziektebeeld</vt:lpstr>
      <vt:lpstr>Aandachtspunten</vt:lpstr>
      <vt:lpstr>Behandeling </vt:lpstr>
      <vt:lpstr>‘’Behandeling’’</vt:lpstr>
      <vt:lpstr>Opdracht 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Intensieve begeleiding</dc:title>
  <dc:creator>Marcella Hoog</dc:creator>
  <cp:lastModifiedBy>Marcella Hoog</cp:lastModifiedBy>
  <cp:revision>14</cp:revision>
  <dcterms:created xsi:type="dcterms:W3CDTF">2018-09-13T09:34:37Z</dcterms:created>
  <dcterms:modified xsi:type="dcterms:W3CDTF">2018-11-09T14:01:41Z</dcterms:modified>
</cp:coreProperties>
</file>